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-3-3.jpg" ContentType="image/jpg"/>
  <Override PartName="/ppt/media/image-5-3.jpg" ContentType="image/jpg"/>
  <Override PartName="/ppt/media/image-5-4.jpg" ContentType="image/jpg"/>
  <Override PartName="/ppt/media/image-5-5.jpg" ContentType="image/jpg"/>
  <Override PartName="/ppt/media/image-6-6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.xml"/><Relationship Id="rId9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Relationship Id="rId8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jp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jpg"/><Relationship Id="rId4" Type="http://schemas.openxmlformats.org/officeDocument/2006/relationships/image" Target="../media/image-5-4.jpg"/><Relationship Id="rId5" Type="http://schemas.openxmlformats.org/officeDocument/2006/relationships/image" Target="../media/image-5-5.jp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Relationship Id="rId9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jp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Relationship Id="rId10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Shape 6"/>
          <p:cNvSpPr/>
          <p:nvPr/>
        </p:nvSpPr>
        <p:spPr>
          <a:xfrm>
            <a:off x="1005840" y="292608"/>
            <a:ext cx="0" cy="475488"/>
          </a:xfrm>
          <a:prstGeom prst="line">
            <a:avLst/>
          </a:prstGeom>
          <a:noFill/>
          <a:ln w="13970">
            <a:solidFill>
              <a:srgbClr val="E00012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11480" y="1078992"/>
            <a:ext cx="4114800" cy="1874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CARTA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D'IDENTITÀ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DIGITALE</a:t>
            </a:r>
            <a:endParaRPr lang="en-US" sz="3500" dirty="0"/>
          </a:p>
        </p:txBody>
      </p:sp>
      <p:sp>
        <p:nvSpPr>
          <p:cNvPr id="12" name="Text 8"/>
          <p:cNvSpPr/>
          <p:nvPr/>
        </p:nvSpPr>
        <p:spPr>
          <a:xfrm>
            <a:off x="438912" y="29077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 + App CieID: entrare nei servizi online</a:t>
            </a:r>
            <a:endParaRPr lang="en-US" sz="1800" dirty="0"/>
          </a:p>
        </p:txBody>
      </p:sp>
      <p:sp>
        <p:nvSpPr>
          <p:cNvPr id="13" name="Shape 9"/>
          <p:cNvSpPr/>
          <p:nvPr/>
        </p:nvSpPr>
        <p:spPr>
          <a:xfrm>
            <a:off x="438912" y="3319272"/>
            <a:ext cx="3474720" cy="0"/>
          </a:xfrm>
          <a:prstGeom prst="line">
            <a:avLst/>
          </a:prstGeom>
          <a:noFill/>
          <a:ln w="17780">
            <a:solidFill>
              <a:srgbClr val="2FA443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38912" y="3538728"/>
            <a:ext cx="36118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7F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585216" y="3675888"/>
            <a:ext cx="256032" cy="256032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969264" y="3657600"/>
            <a:ext cx="2916936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Scarica e riconosci l'app CieID</a:t>
            </a:r>
            <a:endParaRPr lang="en-US" sz="1280" dirty="0"/>
          </a:p>
        </p:txBody>
      </p:sp>
      <p:sp>
        <p:nvSpPr>
          <p:cNvPr id="17" name="Shape 13"/>
          <p:cNvSpPr/>
          <p:nvPr/>
        </p:nvSpPr>
        <p:spPr>
          <a:xfrm>
            <a:off x="438912" y="4160520"/>
            <a:ext cx="36118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7F4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585216" y="4297680"/>
            <a:ext cx="256032" cy="256032"/>
          </a:xfrm>
          <a:prstGeom prst="ellipse">
            <a:avLst/>
          </a:prstGeom>
          <a:solidFill>
            <a:srgbClr val="003FD1"/>
          </a:solidFill>
          <a:ln w="12700">
            <a:solidFill>
              <a:srgbClr val="003FD1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969264" y="4279392"/>
            <a:ext cx="2916936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 la carta con il PIN</a:t>
            </a:r>
            <a:endParaRPr lang="en-US" sz="1280" dirty="0"/>
          </a:p>
        </p:txBody>
      </p:sp>
      <p:sp>
        <p:nvSpPr>
          <p:cNvPr id="20" name="Shape 16"/>
          <p:cNvSpPr/>
          <p:nvPr/>
        </p:nvSpPr>
        <p:spPr>
          <a:xfrm>
            <a:off x="438912" y="4782312"/>
            <a:ext cx="361188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7F4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585216" y="4919472"/>
            <a:ext cx="256032" cy="256032"/>
          </a:xfrm>
          <a:prstGeom prst="ellipse">
            <a:avLst/>
          </a:prstGeom>
          <a:solidFill>
            <a:srgbClr val="7A2DBB"/>
          </a:solidFill>
          <a:ln w="12700">
            <a:solidFill>
              <a:srgbClr val="7A2DBB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69264" y="4901184"/>
            <a:ext cx="2916936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Accedi con QR, notifica o NFC</a:t>
            </a:r>
            <a:endParaRPr lang="en-US" sz="1280" dirty="0"/>
          </a:p>
        </p:txBody>
      </p:sp>
      <p:sp>
        <p:nvSpPr>
          <p:cNvPr id="23" name="Shape 19"/>
          <p:cNvSpPr/>
          <p:nvPr/>
        </p:nvSpPr>
        <p:spPr>
          <a:xfrm>
            <a:off x="411480" y="5504688"/>
            <a:ext cx="3429000" cy="530352"/>
          </a:xfrm>
          <a:prstGeom prst="roundRect">
            <a:avLst/>
          </a:prstGeom>
          <a:solidFill>
            <a:srgbClr val="EEF2F7"/>
          </a:solidFill>
          <a:ln w="12700">
            <a:solidFill>
              <a:srgbClr val="E0E8F5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566928" y="5641848"/>
            <a:ext cx="310896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Durata: 45 minuti    |    Per cittadini stranieri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5074920" y="914400"/>
            <a:ext cx="4617720" cy="4617720"/>
          </a:xfrm>
          <a:prstGeom prst="ellipse">
            <a:avLst/>
          </a:prstGeom>
          <a:solidFill>
            <a:srgbClr val="F3F8FF"/>
          </a:solidFill>
          <a:ln w="12700">
            <a:solidFill>
              <a:srgbClr val="F3F8FF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5504688" y="1097280"/>
            <a:ext cx="1563624" cy="26609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27" name="Image 2" descr="/mnt/data/cie_assets/play_1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1170432"/>
            <a:ext cx="1417320" cy="2514600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5559552" y="3758184"/>
            <a:ext cx="145389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CieID</a:t>
            </a:r>
            <a:endParaRPr lang="en-US" sz="1050" dirty="0"/>
          </a:p>
        </p:txBody>
      </p:sp>
      <p:sp>
        <p:nvSpPr>
          <p:cNvPr id="29" name="Shape 24"/>
          <p:cNvSpPr/>
          <p:nvPr/>
        </p:nvSpPr>
        <p:spPr>
          <a:xfrm>
            <a:off x="7077456" y="1444752"/>
            <a:ext cx="1563624" cy="26609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0" name="Image 3" descr="/mnt/data/cie_assets/play_3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08" y="1517904"/>
            <a:ext cx="1417320" cy="251460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7132320" y="4105656"/>
            <a:ext cx="145389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Accesso con QR</a:t>
            </a:r>
            <a:endParaRPr lang="en-US" sz="1050" dirty="0"/>
          </a:p>
        </p:txBody>
      </p:sp>
      <p:sp>
        <p:nvSpPr>
          <p:cNvPr id="32" name="Shape 26"/>
          <p:cNvSpPr/>
          <p:nvPr/>
        </p:nvSpPr>
        <p:spPr>
          <a:xfrm>
            <a:off x="8659368" y="1097280"/>
            <a:ext cx="1563624" cy="26609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3" name="Image 4" descr="/mnt/data/cie_assets/play_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2520" y="1170432"/>
            <a:ext cx="1417320" cy="2514600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8714232" y="3758184"/>
            <a:ext cx="145389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 CIE</a:t>
            </a:r>
            <a:endParaRPr lang="en-US" sz="1050" dirty="0"/>
          </a:p>
        </p:txBody>
      </p:sp>
      <p:sp>
        <p:nvSpPr>
          <p:cNvPr id="35" name="Shape 28"/>
          <p:cNvSpPr/>
          <p:nvPr/>
        </p:nvSpPr>
        <p:spPr>
          <a:xfrm>
            <a:off x="6172200" y="4251960"/>
            <a:ext cx="4462272" cy="841248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36" name="Shape 29"/>
          <p:cNvSpPr/>
          <p:nvPr/>
        </p:nvSpPr>
        <p:spPr>
          <a:xfrm>
            <a:off x="6419088" y="4443984"/>
            <a:ext cx="457200" cy="457200"/>
          </a:xfrm>
          <a:prstGeom prst="ellipse">
            <a:avLst/>
          </a:prstGeom>
          <a:solidFill>
            <a:srgbClr val="071A69"/>
          </a:solidFill>
          <a:ln w="12700">
            <a:solidFill>
              <a:srgbClr val="071A69"/>
            </a:solidFill>
            <a:prstDash val="solid"/>
          </a:ln>
        </p:spPr>
      </p:sp>
      <p:sp>
        <p:nvSpPr>
          <p:cNvPr id="37" name="Text 30"/>
          <p:cNvSpPr/>
          <p:nvPr/>
        </p:nvSpPr>
        <p:spPr>
          <a:xfrm>
            <a:off x="7059168" y="4389120"/>
            <a:ext cx="2011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OBIETTIVO</a:t>
            </a:r>
            <a:endParaRPr lang="en-US" sz="1350" dirty="0"/>
          </a:p>
        </p:txBody>
      </p:sp>
      <p:sp>
        <p:nvSpPr>
          <p:cNvPr id="38" name="Text 31"/>
          <p:cNvSpPr/>
          <p:nvPr/>
        </p:nvSpPr>
        <p:spPr>
          <a:xfrm>
            <a:off x="7059168" y="4681728"/>
            <a:ext cx="3337560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6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Usare la CIE digitale per comunicare con la Pubblica Amministrazione in modo più facile.</a:t>
            </a:r>
            <a:endParaRPr lang="en-US" sz="1160" dirty="0"/>
          </a:p>
        </p:txBody>
      </p:sp>
      <p:sp>
        <p:nvSpPr>
          <p:cNvPr id="39" name="Shape 32"/>
          <p:cNvSpPr/>
          <p:nvPr/>
        </p:nvSpPr>
        <p:spPr>
          <a:xfrm>
            <a:off x="5212080" y="859536"/>
            <a:ext cx="1481328" cy="612648"/>
          </a:xfrm>
          <a:prstGeom prst="roundRect">
            <a:avLst/>
          </a:prstGeom>
          <a:solidFill>
            <a:srgbClr val="EAF8EA"/>
          </a:solidFill>
          <a:ln w="12700">
            <a:solidFill>
              <a:srgbClr val="CFE9C8"/>
            </a:solidFill>
            <a:prstDash val="solid"/>
          </a:ln>
        </p:spPr>
      </p:sp>
      <p:sp>
        <p:nvSpPr>
          <p:cNvPr id="40" name="Text 33"/>
          <p:cNvSpPr/>
          <p:nvPr/>
        </p:nvSpPr>
        <p:spPr>
          <a:xfrm>
            <a:off x="5376672" y="941832"/>
            <a:ext cx="1115568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Ciao!  Hello!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مرحبا!</a:t>
            </a:r>
            <a:endParaRPr lang="en-US" sz="1300" dirty="0"/>
          </a:p>
        </p:txBody>
      </p:sp>
      <p:sp>
        <p:nvSpPr>
          <p:cNvPr id="41" name="Shape 34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2" name="Picture 41" descr="logo_strip_updated_gal_dritt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32688" y="30175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COS'È LA CARTA D'IDENTITÀ DIGITALE?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50976" y="6675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CIE è un documento fisico che può diventare anche una chiave per i servizi online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777240" y="1207008"/>
            <a:ext cx="525780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carta non entra nel telefono: l'app CieID usa la tua CIE per confermare chi sei.</a:t>
            </a:r>
            <a:endParaRPr lang="en-US" sz="2100" dirty="0"/>
          </a:p>
        </p:txBody>
      </p:sp>
      <p:sp>
        <p:nvSpPr>
          <p:cNvPr id="13" name="Shape 9"/>
          <p:cNvSpPr/>
          <p:nvPr/>
        </p:nvSpPr>
        <p:spPr>
          <a:xfrm>
            <a:off x="841248" y="2048256"/>
            <a:ext cx="237744" cy="237744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73252" y="2043684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1225296" y="1993392"/>
            <a:ext cx="502920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È la tua identità per entrare nei servizi online.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841248" y="2587752"/>
            <a:ext cx="237744" cy="237744"/>
          </a:xfrm>
          <a:prstGeom prst="ellipse">
            <a:avLst/>
          </a:prstGeom>
          <a:solidFill>
            <a:srgbClr val="003FD1"/>
          </a:solidFill>
          <a:ln w="12700">
            <a:solidFill>
              <a:srgbClr val="003FD1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73252" y="2583180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1225296" y="2532888"/>
            <a:ext cx="502920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Funziona con l'app gratuita CieID.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841248" y="3127248"/>
            <a:ext cx="237744" cy="237744"/>
          </a:xfrm>
          <a:prstGeom prst="ellipse">
            <a:avLst/>
          </a:prstGeom>
          <a:solidFill>
            <a:srgbClr val="7A2DBB"/>
          </a:solidFill>
          <a:ln w="12700">
            <a:solidFill>
              <a:srgbClr val="7A2DBB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73252" y="3122676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1225296" y="3072384"/>
            <a:ext cx="502920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vedi “Entra con CIE”, puoi usarla.</a:t>
            </a:r>
            <a:endParaRPr lang="en-US" sz="1600" dirty="0"/>
          </a:p>
        </p:txBody>
      </p:sp>
      <p:sp>
        <p:nvSpPr>
          <p:cNvPr id="22" name="Shape 18"/>
          <p:cNvSpPr/>
          <p:nvPr/>
        </p:nvSpPr>
        <p:spPr>
          <a:xfrm>
            <a:off x="841248" y="3666744"/>
            <a:ext cx="237744" cy="237744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873252" y="366217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1225296" y="3611880"/>
            <a:ext cx="512064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carta fisica resta importante: conservala bene.</a:t>
            </a:r>
            <a:endParaRPr lang="en-US" sz="1600" dirty="0"/>
          </a:p>
        </p:txBody>
      </p:sp>
      <p:sp>
        <p:nvSpPr>
          <p:cNvPr id="25" name="Shape 21"/>
          <p:cNvSpPr/>
          <p:nvPr/>
        </p:nvSpPr>
        <p:spPr>
          <a:xfrm>
            <a:off x="804672" y="4389120"/>
            <a:ext cx="5257800" cy="640080"/>
          </a:xfrm>
          <a:prstGeom prst="roundRect">
            <a:avLst/>
          </a:prstGeom>
          <a:solidFill>
            <a:srgbClr val="FFF7D9"/>
          </a:solidFill>
          <a:ln w="12700">
            <a:solidFill>
              <a:srgbClr val="F3DD88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1005840" y="4562856"/>
            <a:ext cx="484632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Esempio: INPS, Comune, Agenzia delle Entrate, App IO e molti altri servizi.</a:t>
            </a:r>
            <a:endParaRPr lang="en-US" sz="1350" dirty="0"/>
          </a:p>
        </p:txBody>
      </p:sp>
      <p:sp>
        <p:nvSpPr>
          <p:cNvPr id="27" name="Shape 23"/>
          <p:cNvSpPr/>
          <p:nvPr/>
        </p:nvSpPr>
        <p:spPr>
          <a:xfrm>
            <a:off x="6693408" y="1152144"/>
            <a:ext cx="2020824" cy="34564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28" name="Image 2" descr="/mnt/data/cie_assets/play_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0" y="1225296"/>
            <a:ext cx="1874520" cy="3310128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6748272" y="4608576"/>
            <a:ext cx="191109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trovi questo pulsante</a:t>
            </a:r>
            <a:endParaRPr lang="en-US" sz="1050" dirty="0"/>
          </a:p>
        </p:txBody>
      </p:sp>
      <p:sp>
        <p:nvSpPr>
          <p:cNvPr id="30" name="Shape 25"/>
          <p:cNvSpPr/>
          <p:nvPr/>
        </p:nvSpPr>
        <p:spPr>
          <a:xfrm>
            <a:off x="9025128" y="1152144"/>
            <a:ext cx="2020824" cy="34564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1" name="Image 3" descr="/mnt/data/cie_assets/play_1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280" y="1225296"/>
            <a:ext cx="1874520" cy="331012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9079992" y="4608576"/>
            <a:ext cx="191109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tua identità digitale</a:t>
            </a:r>
            <a:endParaRPr lang="en-US" sz="1050" dirty="0"/>
          </a:p>
        </p:txBody>
      </p:sp>
      <p:sp>
        <p:nvSpPr>
          <p:cNvPr id="33" name="Shape 27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4" name="Picture 33" descr="logo_strip_updated_gal_dritt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32688" y="30175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COSA SERVE PRIMA DI INIZIARE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50976" y="6675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 tutto prima della lezione pratica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777240" y="1417320"/>
            <a:ext cx="2423160" cy="14173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941832" y="1618488"/>
            <a:ext cx="566928" cy="566928"/>
          </a:xfrm>
          <a:prstGeom prst="ellipse">
            <a:avLst/>
          </a:prstGeom>
          <a:solidFill>
            <a:srgbClr val="003FD1"/>
          </a:solidFill>
          <a:ln w="12700">
            <a:solidFill>
              <a:srgbClr val="003FD1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41832" y="1792224"/>
            <a:ext cx="56692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</a:t>
            </a:r>
            <a:endParaRPr lang="en-US" sz="950" dirty="0"/>
          </a:p>
        </p:txBody>
      </p:sp>
      <p:sp>
        <p:nvSpPr>
          <p:cNvPr id="15" name="Text 11"/>
          <p:cNvSpPr/>
          <p:nvPr/>
        </p:nvSpPr>
        <p:spPr>
          <a:xfrm>
            <a:off x="1636776" y="1691640"/>
            <a:ext cx="1353312" cy="7498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Carta d'Identità Elettronica</a:t>
            </a:r>
            <a:endParaRPr lang="en-US" sz="1320" dirty="0"/>
          </a:p>
        </p:txBody>
      </p:sp>
      <p:sp>
        <p:nvSpPr>
          <p:cNvPr id="16" name="Shape 12"/>
          <p:cNvSpPr/>
          <p:nvPr/>
        </p:nvSpPr>
        <p:spPr>
          <a:xfrm>
            <a:off x="3611880" y="1417320"/>
            <a:ext cx="2423160" cy="1417320"/>
          </a:xfrm>
          <a:prstGeom prst="roundRect">
            <a:avLst/>
          </a:prstGeom>
          <a:solidFill>
            <a:srgbClr val="F0FBF0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3776472" y="1618488"/>
            <a:ext cx="566928" cy="566928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776472" y="1792224"/>
            <a:ext cx="56692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PIN</a:t>
            </a:r>
            <a:endParaRPr lang="en-US" sz="950" dirty="0"/>
          </a:p>
        </p:txBody>
      </p:sp>
      <p:sp>
        <p:nvSpPr>
          <p:cNvPr id="19" name="Text 15"/>
          <p:cNvSpPr/>
          <p:nvPr/>
        </p:nvSpPr>
        <p:spPr>
          <a:xfrm>
            <a:off x="4471416" y="1691640"/>
            <a:ext cx="1353312" cy="7498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cifre: 4 ricevute al Comune + 4 nella busta</a:t>
            </a:r>
            <a:endParaRPr lang="en-US" sz="1320" dirty="0"/>
          </a:p>
        </p:txBody>
      </p:sp>
      <p:sp>
        <p:nvSpPr>
          <p:cNvPr id="20" name="Shape 16"/>
          <p:cNvSpPr/>
          <p:nvPr/>
        </p:nvSpPr>
        <p:spPr>
          <a:xfrm>
            <a:off x="6446520" y="1417320"/>
            <a:ext cx="2423160" cy="1417320"/>
          </a:xfrm>
          <a:prstGeom prst="roundRect">
            <a:avLst/>
          </a:prstGeom>
          <a:solidFill>
            <a:srgbClr val="F7EEFF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611112" y="1618488"/>
            <a:ext cx="566928" cy="566928"/>
          </a:xfrm>
          <a:prstGeom prst="ellipse">
            <a:avLst/>
          </a:prstGeom>
          <a:solidFill>
            <a:srgbClr val="7A2DBB"/>
          </a:solidFill>
          <a:ln w="12700">
            <a:solidFill>
              <a:srgbClr val="7A2DBB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611112" y="1792224"/>
            <a:ext cx="56692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NFC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7306056" y="1691640"/>
            <a:ext cx="1353312" cy="7498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Telefono con lettore NFC attivo</a:t>
            </a:r>
            <a:endParaRPr lang="en-US" sz="1320" dirty="0"/>
          </a:p>
        </p:txBody>
      </p:sp>
      <p:sp>
        <p:nvSpPr>
          <p:cNvPr id="24" name="Shape 20"/>
          <p:cNvSpPr/>
          <p:nvPr/>
        </p:nvSpPr>
        <p:spPr>
          <a:xfrm>
            <a:off x="777240" y="3401568"/>
            <a:ext cx="2423160" cy="1417320"/>
          </a:xfrm>
          <a:prstGeom prst="roundRect">
            <a:avLst/>
          </a:prstGeom>
          <a:solidFill>
            <a:srgbClr val="FFF5F5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941832" y="3602736"/>
            <a:ext cx="566928" cy="56692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941832" y="3776472"/>
            <a:ext cx="56692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1636776" y="3675888"/>
            <a:ext cx="1353312" cy="7498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Internet e telefono carico</a:t>
            </a:r>
            <a:endParaRPr lang="en-US" sz="1320" dirty="0"/>
          </a:p>
        </p:txBody>
      </p:sp>
      <p:sp>
        <p:nvSpPr>
          <p:cNvPr id="28" name="Shape 24"/>
          <p:cNvSpPr/>
          <p:nvPr/>
        </p:nvSpPr>
        <p:spPr>
          <a:xfrm>
            <a:off x="3611880" y="3401568"/>
            <a:ext cx="2423160" cy="141732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3776472" y="3602736"/>
            <a:ext cx="566928" cy="566928"/>
          </a:xfrm>
          <a:prstGeom prst="ellipse">
            <a:avLst/>
          </a:prstGeom>
          <a:solidFill>
            <a:srgbClr val="003FD1"/>
          </a:solidFill>
          <a:ln w="12700">
            <a:solidFill>
              <a:srgbClr val="003FD1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3776472" y="3776472"/>
            <a:ext cx="56692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</a:t>
            </a:r>
            <a:endParaRPr lang="en-US" sz="950" dirty="0"/>
          </a:p>
        </p:txBody>
      </p:sp>
      <p:sp>
        <p:nvSpPr>
          <p:cNvPr id="31" name="Text 27"/>
          <p:cNvSpPr/>
          <p:nvPr/>
        </p:nvSpPr>
        <p:spPr>
          <a:xfrm>
            <a:off x="4471416" y="3675888"/>
            <a:ext cx="1353312" cy="7498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CieID installata</a:t>
            </a:r>
            <a:endParaRPr lang="en-US" sz="1320" dirty="0"/>
          </a:p>
        </p:txBody>
      </p:sp>
      <p:sp>
        <p:nvSpPr>
          <p:cNvPr id="32" name="Shape 28"/>
          <p:cNvSpPr/>
          <p:nvPr/>
        </p:nvSpPr>
        <p:spPr>
          <a:xfrm>
            <a:off x="9390888" y="1115568"/>
            <a:ext cx="1517904" cy="2889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3" name="Image 2" descr="/mnt/data/cie_assets/android2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040" y="1188720"/>
            <a:ext cx="1371600" cy="2743200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9445752" y="4005072"/>
            <a:ext cx="140817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Apri l'app</a:t>
            </a:r>
            <a:endParaRPr lang="en-US" sz="1050" dirty="0"/>
          </a:p>
        </p:txBody>
      </p:sp>
      <p:sp>
        <p:nvSpPr>
          <p:cNvPr id="35" name="Shape 30"/>
          <p:cNvSpPr/>
          <p:nvPr/>
        </p:nvSpPr>
        <p:spPr>
          <a:xfrm>
            <a:off x="6446520" y="3401568"/>
            <a:ext cx="2423160" cy="1417320"/>
          </a:xfrm>
          <a:prstGeom prst="roundRect">
            <a:avLst/>
          </a:prstGeom>
          <a:solidFill>
            <a:srgbClr val="FBE9EA"/>
          </a:solidFill>
          <a:ln w="12700">
            <a:solidFill>
              <a:srgbClr val="F4CDD2"/>
            </a:solidFill>
            <a:prstDash val="solid"/>
          </a:ln>
        </p:spPr>
      </p:sp>
      <p:sp>
        <p:nvSpPr>
          <p:cNvPr id="36" name="Text 31"/>
          <p:cNvSpPr/>
          <p:nvPr/>
        </p:nvSpPr>
        <p:spPr>
          <a:xfrm>
            <a:off x="6693408" y="3611880"/>
            <a:ext cx="19019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Attenzione</a:t>
            </a:r>
            <a:endParaRPr lang="en-US" sz="1500" dirty="0"/>
          </a:p>
        </p:txBody>
      </p:sp>
      <p:sp>
        <p:nvSpPr>
          <p:cNvPr id="37" name="Text 32"/>
          <p:cNvSpPr/>
          <p:nvPr/>
        </p:nvSpPr>
        <p:spPr>
          <a:xfrm>
            <a:off x="6601968" y="3950208"/>
            <a:ext cx="2121408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PIN e il PUK sono codici personali. Non vanno comunicati a nessuno.</a:t>
            </a:r>
            <a:endParaRPr lang="en-US" sz="1200" dirty="0"/>
          </a:p>
        </p:txBody>
      </p:sp>
      <p:sp>
        <p:nvSpPr>
          <p:cNvPr id="38" name="Shape 33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9" name="Picture 38" descr="logo_strip_updated_gal_dritt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32688" y="30175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SCARICARE L'APP CIEID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50976" y="6675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scarichi solo dagli store ufficiali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822960" y="1316736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22960" y="1367028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1261872" y="1298448"/>
            <a:ext cx="51206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Apri Play Store o App Store.</a:t>
            </a:r>
            <a:endParaRPr lang="en-US" sz="1550" dirty="0"/>
          </a:p>
        </p:txBody>
      </p:sp>
      <p:sp>
        <p:nvSpPr>
          <p:cNvPr id="15" name="Shape 11"/>
          <p:cNvSpPr/>
          <p:nvPr/>
        </p:nvSpPr>
        <p:spPr>
          <a:xfrm>
            <a:off x="822960" y="1920240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22960" y="1970532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1261872" y="1901952"/>
            <a:ext cx="51206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Cerca: CieID.</a:t>
            </a:r>
            <a:endParaRPr lang="en-US" sz="1550" dirty="0"/>
          </a:p>
        </p:txBody>
      </p:sp>
      <p:sp>
        <p:nvSpPr>
          <p:cNvPr id="18" name="Shape 14"/>
          <p:cNvSpPr/>
          <p:nvPr/>
        </p:nvSpPr>
        <p:spPr>
          <a:xfrm>
            <a:off x="822960" y="2523744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22960" y="2574036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1261872" y="2505456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Controlla lo sviluppatore: Istituto Poligrafico e Zecca dello Stato.</a:t>
            </a:r>
            <a:endParaRPr lang="en-US" sz="1550" dirty="0"/>
          </a:p>
        </p:txBody>
      </p:sp>
      <p:sp>
        <p:nvSpPr>
          <p:cNvPr id="21" name="Shape 17"/>
          <p:cNvSpPr/>
          <p:nvPr/>
        </p:nvSpPr>
        <p:spPr>
          <a:xfrm>
            <a:off x="822960" y="3127248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822960" y="3177540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1261872" y="3108960"/>
            <a:ext cx="512064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 Installa o Ottieni.</a:t>
            </a:r>
            <a:endParaRPr lang="en-US" sz="1550" dirty="0"/>
          </a:p>
        </p:txBody>
      </p:sp>
      <p:sp>
        <p:nvSpPr>
          <p:cNvPr id="24" name="Shape 20"/>
          <p:cNvSpPr/>
          <p:nvPr/>
        </p:nvSpPr>
        <p:spPr>
          <a:xfrm>
            <a:off x="822960" y="3977640"/>
            <a:ext cx="5257800" cy="749808"/>
          </a:xfrm>
          <a:prstGeom prst="roundRect">
            <a:avLst/>
          </a:prstGeom>
          <a:solidFill>
            <a:srgbClr val="FFF7D9"/>
          </a:solidFill>
          <a:ln w="12700">
            <a:solidFill>
              <a:srgbClr val="F1DD87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1051560" y="4215384"/>
            <a:ext cx="4800600" cy="25603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scaricare file APK o app da link ricevuti in chat.</a:t>
            </a:r>
            <a:endParaRPr lang="en-US" sz="1500" dirty="0"/>
          </a:p>
        </p:txBody>
      </p:sp>
      <p:sp>
        <p:nvSpPr>
          <p:cNvPr id="26" name="Shape 22"/>
          <p:cNvSpPr/>
          <p:nvPr/>
        </p:nvSpPr>
        <p:spPr>
          <a:xfrm>
            <a:off x="6720840" y="1243584"/>
            <a:ext cx="4389120" cy="1051560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6967728" y="1481328"/>
            <a:ext cx="502920" cy="502920"/>
          </a:xfrm>
          <a:prstGeom prst="ellipse">
            <a:avLst/>
          </a:prstGeom>
          <a:solidFill>
            <a:srgbClr val="003FD1"/>
          </a:solidFill>
          <a:ln w="12700">
            <a:solidFill>
              <a:srgbClr val="003FD1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6967728" y="1572768"/>
            <a:ext cx="502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</a:t>
            </a:r>
            <a:endParaRPr lang="en-US" sz="1600" dirty="0"/>
          </a:p>
        </p:txBody>
      </p:sp>
      <p:sp>
        <p:nvSpPr>
          <p:cNvPr id="29" name="Text 25"/>
          <p:cNvSpPr/>
          <p:nvPr/>
        </p:nvSpPr>
        <p:spPr>
          <a:xfrm>
            <a:off x="7635240" y="1371600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Play</a:t>
            </a:r>
            <a:endParaRPr lang="en-US" sz="1500" dirty="0"/>
          </a:p>
        </p:txBody>
      </p:sp>
      <p:sp>
        <p:nvSpPr>
          <p:cNvPr id="30" name="Text 26"/>
          <p:cNvSpPr/>
          <p:nvPr/>
        </p:nvSpPr>
        <p:spPr>
          <a:xfrm>
            <a:off x="7635240" y="1719072"/>
            <a:ext cx="28346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Cerca “CieID” e premi Installa</a:t>
            </a:r>
            <a:endParaRPr lang="en-US" sz="1150" dirty="0"/>
          </a:p>
        </p:txBody>
      </p:sp>
      <p:sp>
        <p:nvSpPr>
          <p:cNvPr id="31" name="Shape 27"/>
          <p:cNvSpPr/>
          <p:nvPr/>
        </p:nvSpPr>
        <p:spPr>
          <a:xfrm>
            <a:off x="6720840" y="2505456"/>
            <a:ext cx="4389120" cy="1051560"/>
          </a:xfrm>
          <a:prstGeom prst="roundRect">
            <a:avLst/>
          </a:prstGeom>
          <a:solidFill>
            <a:srgbClr val="F5F7FB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32" name="Shape 28"/>
          <p:cNvSpPr/>
          <p:nvPr/>
        </p:nvSpPr>
        <p:spPr>
          <a:xfrm>
            <a:off x="6967728" y="2743200"/>
            <a:ext cx="502920" cy="502920"/>
          </a:xfrm>
          <a:prstGeom prst="ellipse">
            <a:avLst/>
          </a:prstGeom>
          <a:solidFill>
            <a:srgbClr val="222222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6967728" y="2834640"/>
            <a:ext cx="502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500" dirty="0"/>
          </a:p>
        </p:txBody>
      </p:sp>
      <p:sp>
        <p:nvSpPr>
          <p:cNvPr id="34" name="Text 30"/>
          <p:cNvSpPr/>
          <p:nvPr/>
        </p:nvSpPr>
        <p:spPr>
          <a:xfrm>
            <a:off x="7635240" y="2633472"/>
            <a:ext cx="1645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 Store</a:t>
            </a:r>
            <a:endParaRPr lang="en-US" sz="1500" dirty="0"/>
          </a:p>
        </p:txBody>
      </p:sp>
      <p:sp>
        <p:nvSpPr>
          <p:cNvPr id="35" name="Text 31"/>
          <p:cNvSpPr/>
          <p:nvPr/>
        </p:nvSpPr>
        <p:spPr>
          <a:xfrm>
            <a:off x="7635240" y="2980944"/>
            <a:ext cx="28346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Cerca “CieID” e premi Ottieni</a:t>
            </a:r>
            <a:endParaRPr lang="en-US" sz="1150" dirty="0"/>
          </a:p>
        </p:txBody>
      </p:sp>
      <p:sp>
        <p:nvSpPr>
          <p:cNvPr id="36" name="Shape 32"/>
          <p:cNvSpPr/>
          <p:nvPr/>
        </p:nvSpPr>
        <p:spPr>
          <a:xfrm>
            <a:off x="9116568" y="3721608"/>
            <a:ext cx="1655064" cy="281635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7" name="Image 2" descr="/mnt/data/cie_assets/play_1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3794760"/>
            <a:ext cx="1508760" cy="2670048"/>
          </a:xfrm>
          <a:prstGeom prst="rect">
            <a:avLst/>
          </a:prstGeom>
        </p:spPr>
      </p:pic>
      <p:sp>
        <p:nvSpPr>
          <p:cNvPr id="38" name="Text 33"/>
          <p:cNvSpPr/>
          <p:nvPr/>
        </p:nvSpPr>
        <p:spPr>
          <a:xfrm>
            <a:off x="9171432" y="6537960"/>
            <a:ext cx="154533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Schermata ufficiale</a:t>
            </a:r>
            <a:endParaRPr lang="en-US" sz="1050" dirty="0"/>
          </a:p>
        </p:txBody>
      </p:sp>
      <p:sp>
        <p:nvSpPr>
          <p:cNvPr id="39" name="Shape 34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Picture 39" descr="logo_strip_updated_gal_dritt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32688" y="30175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REGISTRARE LA TUA CARTA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50976" y="6675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prima configurazione si fa una sola volta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731520" y="1225296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731520" y="1275588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1170432" y="1207008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Apri l'app e tocca “Registra la tua carta”.</a:t>
            </a:r>
            <a:endParaRPr lang="en-US" sz="1550" dirty="0"/>
          </a:p>
        </p:txBody>
      </p:sp>
      <p:sp>
        <p:nvSpPr>
          <p:cNvPr id="15" name="Shape 11"/>
          <p:cNvSpPr/>
          <p:nvPr/>
        </p:nvSpPr>
        <p:spPr>
          <a:xfrm>
            <a:off x="731520" y="1737360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731520" y="1787652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1170432" y="1719072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Inserisci il PIN di 8 cifre.</a:t>
            </a:r>
            <a:endParaRPr lang="en-US" sz="1550" dirty="0"/>
          </a:p>
        </p:txBody>
      </p:sp>
      <p:sp>
        <p:nvSpPr>
          <p:cNvPr id="18" name="Shape 14"/>
          <p:cNvSpPr/>
          <p:nvPr/>
        </p:nvSpPr>
        <p:spPr>
          <a:xfrm>
            <a:off x="731520" y="2249424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31520" y="2299716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1170432" y="2231136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Attiva NFC se il telefono lo chiede.</a:t>
            </a:r>
            <a:endParaRPr lang="en-US" sz="1550" dirty="0"/>
          </a:p>
        </p:txBody>
      </p:sp>
      <p:sp>
        <p:nvSpPr>
          <p:cNvPr id="21" name="Shape 17"/>
          <p:cNvSpPr/>
          <p:nvPr/>
        </p:nvSpPr>
        <p:spPr>
          <a:xfrm>
            <a:off x="731520" y="2761488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731520" y="2811780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1170432" y="2743200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Appoggia la CIE dietro al telefono e non spostarla.</a:t>
            </a:r>
            <a:endParaRPr lang="en-US" sz="1550" dirty="0"/>
          </a:p>
        </p:txBody>
      </p:sp>
      <p:sp>
        <p:nvSpPr>
          <p:cNvPr id="24" name="Shape 20"/>
          <p:cNvSpPr/>
          <p:nvPr/>
        </p:nvSpPr>
        <p:spPr>
          <a:xfrm>
            <a:off x="731520" y="3273552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731520" y="3323844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1170432" y="3255264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Aspetta il messaggio di completamento.</a:t>
            </a:r>
            <a:endParaRPr lang="en-US" sz="1550" dirty="0"/>
          </a:p>
        </p:txBody>
      </p:sp>
      <p:sp>
        <p:nvSpPr>
          <p:cNvPr id="27" name="Shape 23"/>
          <p:cNvSpPr/>
          <p:nvPr/>
        </p:nvSpPr>
        <p:spPr>
          <a:xfrm>
            <a:off x="749808" y="4069080"/>
            <a:ext cx="5166360" cy="786384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6E1F7"/>
            </a:solidFill>
            <a:prstDash val="solid"/>
          </a:ln>
        </p:spPr>
      </p:sp>
      <p:sp>
        <p:nvSpPr>
          <p:cNvPr id="28" name="Shape 24"/>
          <p:cNvSpPr/>
          <p:nvPr/>
        </p:nvSpPr>
        <p:spPr>
          <a:xfrm>
            <a:off x="914400" y="4270248"/>
            <a:ext cx="530352" cy="530352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914400" y="4297680"/>
            <a:ext cx="5303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2600" dirty="0"/>
          </a:p>
        </p:txBody>
      </p:sp>
      <p:sp>
        <p:nvSpPr>
          <p:cNvPr id="30" name="Text 26"/>
          <p:cNvSpPr/>
          <p:nvPr/>
        </p:nvSpPr>
        <p:spPr>
          <a:xfrm>
            <a:off x="1572768" y="4233672"/>
            <a:ext cx="42062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CONSIGLIO PRATICO</a:t>
            </a:r>
            <a:endParaRPr lang="en-US" sz="1400" dirty="0"/>
          </a:p>
        </p:txBody>
      </p:sp>
      <p:sp>
        <p:nvSpPr>
          <p:cNvPr id="31" name="Text 27"/>
          <p:cNvSpPr/>
          <p:nvPr/>
        </p:nvSpPr>
        <p:spPr>
          <a:xfrm>
            <a:off x="1572768" y="4562856"/>
            <a:ext cx="420624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8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la carta non viene letta, muovila lentamente sul retro del telefono: il sensore NFC può essere in alto, al centro o vicino alla fotocamera.</a:t>
            </a:r>
            <a:endParaRPr lang="en-US" sz="1280" dirty="0"/>
          </a:p>
        </p:txBody>
      </p:sp>
      <p:sp>
        <p:nvSpPr>
          <p:cNvPr id="32" name="Shape 28"/>
          <p:cNvSpPr/>
          <p:nvPr/>
        </p:nvSpPr>
        <p:spPr>
          <a:xfrm>
            <a:off x="6327648" y="1097280"/>
            <a:ext cx="1847088" cy="3547872"/>
          </a:xfrm>
          <a:prstGeom prst="round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</p:sp>
      <p:pic>
        <p:nvPicPr>
          <p:cNvPr id="33" name="Image 2" descr="/mnt/data/cie_assets/android2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170432"/>
            <a:ext cx="1700784" cy="3401568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6217920" y="4645152"/>
            <a:ext cx="206654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Avvia app</a:t>
            </a:r>
            <a:endParaRPr lang="en-US" sz="1050" dirty="0"/>
          </a:p>
        </p:txBody>
      </p:sp>
      <p:sp>
        <p:nvSpPr>
          <p:cNvPr id="35" name="Text 30"/>
          <p:cNvSpPr/>
          <p:nvPr/>
        </p:nvSpPr>
        <p:spPr>
          <a:xfrm>
            <a:off x="8138160" y="2542032"/>
            <a:ext cx="2926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3000" dirty="0"/>
          </a:p>
        </p:txBody>
      </p:sp>
      <p:sp>
        <p:nvSpPr>
          <p:cNvPr id="36" name="Shape 31"/>
          <p:cNvSpPr/>
          <p:nvPr/>
        </p:nvSpPr>
        <p:spPr>
          <a:xfrm>
            <a:off x="8449056" y="1097280"/>
            <a:ext cx="1847088" cy="3547872"/>
          </a:xfrm>
          <a:prstGeom prst="round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</p:sp>
      <p:pic>
        <p:nvPicPr>
          <p:cNvPr id="37" name="Image 3" descr="/mnt/data/cie_assets/android3.jp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208" y="1170432"/>
            <a:ext cx="1700784" cy="3401568"/>
          </a:xfrm>
          <a:prstGeom prst="rect">
            <a:avLst/>
          </a:prstGeom>
        </p:spPr>
      </p:pic>
      <p:sp>
        <p:nvSpPr>
          <p:cNvPr id="38" name="Text 32"/>
          <p:cNvSpPr/>
          <p:nvPr/>
        </p:nvSpPr>
        <p:spPr>
          <a:xfrm>
            <a:off x="8339328" y="4645152"/>
            <a:ext cx="206654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PIN + NFC</a:t>
            </a:r>
            <a:endParaRPr lang="en-US" sz="1050" dirty="0"/>
          </a:p>
        </p:txBody>
      </p:sp>
      <p:sp>
        <p:nvSpPr>
          <p:cNvPr id="39" name="Text 33"/>
          <p:cNvSpPr/>
          <p:nvPr/>
        </p:nvSpPr>
        <p:spPr>
          <a:xfrm>
            <a:off x="10268712" y="2542032"/>
            <a:ext cx="29260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3000" dirty="0"/>
          </a:p>
        </p:txBody>
      </p:sp>
      <p:sp>
        <p:nvSpPr>
          <p:cNvPr id="40" name="Shape 34"/>
          <p:cNvSpPr/>
          <p:nvPr/>
        </p:nvSpPr>
        <p:spPr>
          <a:xfrm>
            <a:off x="10570464" y="1097280"/>
            <a:ext cx="1847088" cy="3547872"/>
          </a:xfrm>
          <a:prstGeom prst="round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</p:sp>
      <p:pic>
        <p:nvPicPr>
          <p:cNvPr id="41" name="Image 4" descr="/mnt/data/cie_assets/android4.jp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3616" y="1170432"/>
            <a:ext cx="1700784" cy="3401568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10460736" y="4645152"/>
            <a:ext cx="2066544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Leggi la carta</a:t>
            </a:r>
            <a:endParaRPr lang="en-US" sz="1050" dirty="0"/>
          </a:p>
        </p:txBody>
      </p:sp>
      <p:sp>
        <p:nvSpPr>
          <p:cNvPr id="43" name="Shape 36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4" name="Picture 43" descr="logo_strip_updated_gal_dritt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32688" y="30175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FARE ACCESSO A UN SERVIZIO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50976" y="6675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Quando trovi “Entra con CIE”, puoi confermare la tua identità</a:t>
            </a:r>
            <a:endParaRPr lang="en-US" sz="1250" dirty="0"/>
          </a:p>
        </p:txBody>
      </p:sp>
      <p:pic>
        <p:nvPicPr>
          <p:cNvPr id="12" name="Image 2" descr="/mnt/data/cie_assets/entra_con_ci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" y="1188720"/>
            <a:ext cx="2926080" cy="585216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68680" y="2121408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868680" y="2171700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1307592" y="2103120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Sul sito o sull'app scegli “Entra con CIE”.</a:t>
            </a:r>
            <a:endParaRPr lang="en-US" sz="1550" dirty="0"/>
          </a:p>
        </p:txBody>
      </p:sp>
      <p:sp>
        <p:nvSpPr>
          <p:cNvPr id="16" name="Shape 11"/>
          <p:cNvSpPr/>
          <p:nvPr/>
        </p:nvSpPr>
        <p:spPr>
          <a:xfrm>
            <a:off x="868680" y="2651760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868680" y="2702052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50" dirty="0"/>
          </a:p>
        </p:txBody>
      </p:sp>
      <p:sp>
        <p:nvSpPr>
          <p:cNvPr id="18" name="Text 13"/>
          <p:cNvSpPr/>
          <p:nvPr/>
        </p:nvSpPr>
        <p:spPr>
          <a:xfrm>
            <a:off x="1307592" y="2633472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 computer: inquadra il QR code con CieID.</a:t>
            </a:r>
            <a:endParaRPr lang="en-US" sz="1550" dirty="0"/>
          </a:p>
        </p:txBody>
      </p:sp>
      <p:sp>
        <p:nvSpPr>
          <p:cNvPr id="19" name="Shape 14"/>
          <p:cNvSpPr/>
          <p:nvPr/>
        </p:nvSpPr>
        <p:spPr>
          <a:xfrm>
            <a:off x="868680" y="3182112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868680" y="3232404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1307592" y="3163824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 smartphone: conferma dall'app CieID.</a:t>
            </a:r>
            <a:endParaRPr lang="en-US" sz="1550" dirty="0"/>
          </a:p>
        </p:txBody>
      </p:sp>
      <p:sp>
        <p:nvSpPr>
          <p:cNvPr id="22" name="Shape 17"/>
          <p:cNvSpPr/>
          <p:nvPr/>
        </p:nvSpPr>
        <p:spPr>
          <a:xfrm>
            <a:off x="868680" y="3712464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868680" y="3762756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50" dirty="0"/>
          </a:p>
        </p:txBody>
      </p:sp>
      <p:sp>
        <p:nvSpPr>
          <p:cNvPr id="24" name="Text 19"/>
          <p:cNvSpPr/>
          <p:nvPr/>
        </p:nvSpPr>
        <p:spPr>
          <a:xfrm>
            <a:off x="1307592" y="3694176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Inserisci il Codice App o usa impronta / Face ID.</a:t>
            </a:r>
            <a:endParaRPr lang="en-US" sz="1550" dirty="0"/>
          </a:p>
        </p:txBody>
      </p:sp>
      <p:sp>
        <p:nvSpPr>
          <p:cNvPr id="25" name="Shape 20"/>
          <p:cNvSpPr/>
          <p:nvPr/>
        </p:nvSpPr>
        <p:spPr>
          <a:xfrm>
            <a:off x="868680" y="4242816"/>
            <a:ext cx="292608" cy="292608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868680" y="4293108"/>
            <a:ext cx="292608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50" dirty="0"/>
          </a:p>
        </p:txBody>
      </p:sp>
      <p:sp>
        <p:nvSpPr>
          <p:cNvPr id="27" name="Text 22"/>
          <p:cNvSpPr/>
          <p:nvPr/>
        </p:nvSpPr>
        <p:spPr>
          <a:xfrm>
            <a:off x="1307592" y="4224528"/>
            <a:ext cx="530352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 fine vedrai accesso riuscito.</a:t>
            </a:r>
            <a:endParaRPr lang="en-US" sz="1550" dirty="0"/>
          </a:p>
        </p:txBody>
      </p:sp>
      <p:sp>
        <p:nvSpPr>
          <p:cNvPr id="28" name="Shape 23"/>
          <p:cNvSpPr/>
          <p:nvPr/>
        </p:nvSpPr>
        <p:spPr>
          <a:xfrm>
            <a:off x="6464808" y="1115568"/>
            <a:ext cx="1837944" cy="3145536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29" name="Image 3" descr="/mnt/data/cie_assets/play_3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1188720"/>
            <a:ext cx="1691640" cy="2999232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6519672" y="4261104"/>
            <a:ext cx="172821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 Code</a:t>
            </a:r>
            <a:endParaRPr lang="en-US" sz="1050" dirty="0"/>
          </a:p>
        </p:txBody>
      </p:sp>
      <p:sp>
        <p:nvSpPr>
          <p:cNvPr id="31" name="Shape 25"/>
          <p:cNvSpPr/>
          <p:nvPr/>
        </p:nvSpPr>
        <p:spPr>
          <a:xfrm>
            <a:off x="8494776" y="1115568"/>
            <a:ext cx="1837944" cy="3145536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2" name="Image 4" descr="/mnt/data/cie_assets/play_6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7928" y="1188720"/>
            <a:ext cx="1691640" cy="2999232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8549640" y="4261104"/>
            <a:ext cx="1728216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Codice o biometria</a:t>
            </a:r>
            <a:endParaRPr lang="en-US" sz="1050" dirty="0"/>
          </a:p>
        </p:txBody>
      </p:sp>
      <p:sp>
        <p:nvSpPr>
          <p:cNvPr id="34" name="Shape 27"/>
          <p:cNvSpPr/>
          <p:nvPr/>
        </p:nvSpPr>
        <p:spPr>
          <a:xfrm>
            <a:off x="10515600" y="1115568"/>
            <a:ext cx="1481328" cy="281635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8E3F5"/>
            </a:solidFill>
            <a:prstDash val="solid"/>
          </a:ln>
          <a:effectLst>
            <a:outerShdw sx="100000" sy="100000" kx="0" ky="0" algn="bl" rotWithShape="0" blurRad="25400" dist="50800" dir="2700000">
              <a:srgbClr val="B8C6D8">
                <a:alpha val="20000"/>
              </a:srgbClr>
            </a:outerShdw>
          </a:effectLst>
        </p:spPr>
      </p:sp>
      <p:pic>
        <p:nvPicPr>
          <p:cNvPr id="35" name="Image 5" descr="/mnt/data/cie_assets/android7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88752" y="1188720"/>
            <a:ext cx="1335024" cy="2670048"/>
          </a:xfrm>
          <a:prstGeom prst="rect">
            <a:avLst/>
          </a:prstGeom>
        </p:spPr>
      </p:pic>
      <p:sp>
        <p:nvSpPr>
          <p:cNvPr id="36" name="Text 28"/>
          <p:cNvSpPr/>
          <p:nvPr/>
        </p:nvSpPr>
        <p:spPr>
          <a:xfrm>
            <a:off x="10570464" y="393192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3E4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Successo</a:t>
            </a:r>
            <a:endParaRPr lang="en-US" sz="1050" dirty="0"/>
          </a:p>
        </p:txBody>
      </p:sp>
      <p:sp>
        <p:nvSpPr>
          <p:cNvPr id="37" name="Shape 29"/>
          <p:cNvSpPr/>
          <p:nvPr/>
        </p:nvSpPr>
        <p:spPr>
          <a:xfrm>
            <a:off x="6537960" y="4526280"/>
            <a:ext cx="5257800" cy="53035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D5E0F3"/>
            </a:solidFill>
            <a:prstDash val="solid"/>
          </a:ln>
        </p:spPr>
      </p:sp>
      <p:sp>
        <p:nvSpPr>
          <p:cNvPr id="38" name="Text 30"/>
          <p:cNvSpPr/>
          <p:nvPr/>
        </p:nvSpPr>
        <p:spPr>
          <a:xfrm>
            <a:off x="6784848" y="4681728"/>
            <a:ext cx="4754880" cy="21945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QR code serve solo per collegare il sito alla tua app CieID.</a:t>
            </a:r>
            <a:endParaRPr lang="en-US" sz="1250" dirty="0"/>
          </a:p>
        </p:txBody>
      </p:sp>
      <p:sp>
        <p:nvSpPr>
          <p:cNvPr id="39" name="Shape 31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0" name="Picture 39" descr="logo_strip_updated_gal_dritt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ie_assets/dots_t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78440" y="-45720"/>
            <a:ext cx="1691640" cy="1691640"/>
          </a:xfrm>
          <a:prstGeom prst="rect">
            <a:avLst/>
          </a:prstGeom>
        </p:spPr>
      </p:pic>
      <p:pic>
        <p:nvPicPr>
          <p:cNvPr id="3" name="Image 1" descr="/mnt/data/cie_assets/dots_b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5321808"/>
            <a:ext cx="1737360" cy="173736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10287000" y="5605272"/>
            <a:ext cx="2148840" cy="214884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9710928" y="5120640"/>
            <a:ext cx="1901952" cy="190195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-502920" y="5833872"/>
            <a:ext cx="1371600" cy="1371600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-301752" y="5623560"/>
            <a:ext cx="1124712" cy="11247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292608" y="237744"/>
            <a:ext cx="484632" cy="484632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92608" y="292608"/>
            <a:ext cx="484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932688" y="301752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ESERCITAZIONE PRATICA E SICUREZZA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50976" y="667512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Facciamo una prova insieme, passo dopo passo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868680" y="1216152"/>
            <a:ext cx="374904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PROVA DA FARE IN AULA</a:t>
            </a:r>
            <a:endParaRPr lang="en-US" sz="1800" dirty="0"/>
          </a:p>
        </p:txBody>
      </p:sp>
      <p:sp>
        <p:nvSpPr>
          <p:cNvPr id="13" name="Shape 9"/>
          <p:cNvSpPr/>
          <p:nvPr/>
        </p:nvSpPr>
        <p:spPr>
          <a:xfrm>
            <a:off x="896112" y="1837944"/>
            <a:ext cx="237744" cy="237744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928116" y="183337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1280160" y="1783080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Trova l'app CieID sul telefono.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896112" y="2386584"/>
            <a:ext cx="237744" cy="237744"/>
          </a:xfrm>
          <a:prstGeom prst="ellipse">
            <a:avLst/>
          </a:prstGeom>
          <a:solidFill>
            <a:srgbClr val="003FD1"/>
          </a:solidFill>
          <a:ln w="12700">
            <a:solidFill>
              <a:srgbClr val="003FD1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928116" y="238201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1280160" y="2331720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Riconosci il pulsante “Entra con CIE”.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896112" y="2935224"/>
            <a:ext cx="237744" cy="237744"/>
          </a:xfrm>
          <a:prstGeom prst="ellipse">
            <a:avLst/>
          </a:prstGeom>
          <a:solidFill>
            <a:srgbClr val="7A2DBB"/>
          </a:solidFill>
          <a:ln w="12700">
            <a:solidFill>
              <a:srgbClr val="7A2DBB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928116" y="293065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1280160" y="2880360"/>
            <a:ext cx="493776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Apri l'app e guarda dove si trova “Registra la tua carta”.</a:t>
            </a:r>
            <a:endParaRPr lang="en-US" sz="1600" dirty="0"/>
          </a:p>
        </p:txBody>
      </p:sp>
      <p:sp>
        <p:nvSpPr>
          <p:cNvPr id="22" name="Shape 18"/>
          <p:cNvSpPr/>
          <p:nvPr/>
        </p:nvSpPr>
        <p:spPr>
          <a:xfrm>
            <a:off x="896112" y="3483864"/>
            <a:ext cx="237744" cy="237744"/>
          </a:xfrm>
          <a:prstGeom prst="ellipse">
            <a:avLst/>
          </a:prstGeom>
          <a:solidFill>
            <a:srgbClr val="2FA443"/>
          </a:solidFill>
          <a:ln w="12700">
            <a:solidFill>
              <a:srgbClr val="2FA443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928116" y="347929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1280160" y="3429000"/>
            <a:ext cx="493776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Prova la posizione NFC senza comunicare codici.</a:t>
            </a:r>
            <a:endParaRPr lang="en-US" sz="1600" dirty="0"/>
          </a:p>
        </p:txBody>
      </p:sp>
      <p:sp>
        <p:nvSpPr>
          <p:cNvPr id="25" name="Text 21"/>
          <p:cNvSpPr/>
          <p:nvPr/>
        </p:nvSpPr>
        <p:spPr>
          <a:xfrm>
            <a:off x="6446520" y="1216152"/>
            <a:ext cx="201168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000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RICORDA</a:t>
            </a:r>
            <a:endParaRPr lang="en-US" sz="1800" dirty="0"/>
          </a:p>
        </p:txBody>
      </p:sp>
      <p:sp>
        <p:nvSpPr>
          <p:cNvPr id="26" name="Shape 22"/>
          <p:cNvSpPr/>
          <p:nvPr/>
        </p:nvSpPr>
        <p:spPr>
          <a:xfrm>
            <a:off x="6473952" y="1837944"/>
            <a:ext cx="237744" cy="237744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6505956" y="183337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6858000" y="1783080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dare mai PIN o PUK ad altre persone.</a:t>
            </a:r>
            <a:endParaRPr lang="en-US" sz="1550" dirty="0"/>
          </a:p>
        </p:txBody>
      </p:sp>
      <p:sp>
        <p:nvSpPr>
          <p:cNvPr id="29" name="Shape 25"/>
          <p:cNvSpPr/>
          <p:nvPr/>
        </p:nvSpPr>
        <p:spPr>
          <a:xfrm>
            <a:off x="6473952" y="2386584"/>
            <a:ext cx="237744" cy="237744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6505956" y="238201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31" name="Text 27"/>
          <p:cNvSpPr/>
          <p:nvPr/>
        </p:nvSpPr>
        <p:spPr>
          <a:xfrm>
            <a:off x="6858000" y="2331720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 solo il tuo telefono personale.</a:t>
            </a:r>
            <a:endParaRPr lang="en-US" sz="1550" dirty="0"/>
          </a:p>
        </p:txBody>
      </p:sp>
      <p:sp>
        <p:nvSpPr>
          <p:cNvPr id="32" name="Shape 28"/>
          <p:cNvSpPr/>
          <p:nvPr/>
        </p:nvSpPr>
        <p:spPr>
          <a:xfrm>
            <a:off x="6473952" y="2935224"/>
            <a:ext cx="237744" cy="237744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33" name="Text 29"/>
          <p:cNvSpPr/>
          <p:nvPr/>
        </p:nvSpPr>
        <p:spPr>
          <a:xfrm>
            <a:off x="6505956" y="293065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34" name="Text 30"/>
          <p:cNvSpPr/>
          <p:nvPr/>
        </p:nvSpPr>
        <p:spPr>
          <a:xfrm>
            <a:off x="6858000" y="2880360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Scarica l'app solo dagli store ufficiali.</a:t>
            </a:r>
            <a:endParaRPr lang="en-US" sz="1550" dirty="0"/>
          </a:p>
        </p:txBody>
      </p:sp>
      <p:sp>
        <p:nvSpPr>
          <p:cNvPr id="35" name="Shape 31"/>
          <p:cNvSpPr/>
          <p:nvPr/>
        </p:nvSpPr>
        <p:spPr>
          <a:xfrm>
            <a:off x="6473952" y="3483864"/>
            <a:ext cx="237744" cy="237744"/>
          </a:xfrm>
          <a:prstGeom prst="ellipse">
            <a:avLst/>
          </a:prstGeom>
          <a:solidFill>
            <a:srgbClr val="E00012"/>
          </a:solidFill>
          <a:ln w="12700">
            <a:solidFill>
              <a:srgbClr val="E00012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505956" y="3479292"/>
            <a:ext cx="182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000" dirty="0"/>
          </a:p>
        </p:txBody>
      </p:sp>
      <p:sp>
        <p:nvSpPr>
          <p:cNvPr id="37" name="Text 33"/>
          <p:cNvSpPr/>
          <p:nvPr/>
        </p:nvSpPr>
        <p:spPr>
          <a:xfrm>
            <a:off x="6858000" y="3429000"/>
            <a:ext cx="4754880" cy="43891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hai dubbi, fermati e chiedi aiuto.</a:t>
            </a:r>
            <a:endParaRPr lang="en-US" sz="1550" dirty="0"/>
          </a:p>
        </p:txBody>
      </p:sp>
      <p:sp>
        <p:nvSpPr>
          <p:cNvPr id="38" name="Shape 34"/>
          <p:cNvSpPr/>
          <p:nvPr/>
        </p:nvSpPr>
        <p:spPr>
          <a:xfrm>
            <a:off x="868680" y="4434840"/>
            <a:ext cx="10241280" cy="603504"/>
          </a:xfrm>
          <a:prstGeom prst="roundRect">
            <a:avLst/>
          </a:prstGeom>
          <a:solidFill>
            <a:srgbClr val="EAF8EA"/>
          </a:solidFill>
          <a:ln w="12700">
            <a:solidFill>
              <a:srgbClr val="CFE9C8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1051560" y="4599432"/>
            <a:ext cx="987552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30" b="1" dirty="0">
                <a:solidFill>
                  <a:srgbClr val="071A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OBIETTIVO FINALE: saper scaricare CieID, riconoscere “Entra con CIE” e sapere cosa non condividere.</a:t>
            </a:r>
            <a:endParaRPr lang="en-US" sz="1330" dirty="0"/>
          </a:p>
        </p:txBody>
      </p:sp>
      <p:pic>
        <p:nvPicPr>
          <p:cNvPr id="40" name="Image 2" descr="/mnt/data/cie_assets/play_7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928" y="1417320"/>
            <a:ext cx="1078992" cy="1911096"/>
          </a:xfrm>
          <a:prstGeom prst="rect">
            <a:avLst/>
          </a:prstGeom>
        </p:spPr>
      </p:pic>
      <p:sp>
        <p:nvSpPr>
          <p:cNvPr id="41" name="Text 36"/>
          <p:cNvSpPr/>
          <p:nvPr/>
        </p:nvSpPr>
        <p:spPr>
          <a:xfrm>
            <a:off x="868680" y="5797296"/>
            <a:ext cx="96012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6973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Fonti: sito ufficiale Carta d'Identità Elettronica, tutorial CIE e schede ufficiali CieID su Google Play / App Store.</a:t>
            </a:r>
            <a:endParaRPr lang="en-US" sz="750" dirty="0"/>
          </a:p>
        </p:txBody>
      </p:sp>
      <p:sp>
        <p:nvSpPr>
          <p:cNvPr id="42" name="Shape 37"/>
          <p:cNvSpPr/>
          <p:nvPr/>
        </p:nvSpPr>
        <p:spPr>
          <a:xfrm>
            <a:off x="0" y="6190488"/>
            <a:ext cx="12191695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3" name="Picture 42" descr="logo_strip_updated_gal_dritt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" y="6199632"/>
            <a:ext cx="10012680" cy="5486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CCO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Carta d'Identità Digitale - App CieID</dc:title>
  <dc:subject>Lezione CieID - Carta d'Identità Digitale</dc:subject>
  <dc:creator>OpenAI</dc:creator>
  <cp:lastModifiedBy>OpenAI</cp:lastModifiedBy>
  <cp:revision>1</cp:revision>
  <dcterms:created xsi:type="dcterms:W3CDTF">2026-06-16T08:24:28Z</dcterms:created>
  <dcterms:modified xsi:type="dcterms:W3CDTF">2026-06-16T08:24:28Z</dcterms:modified>
</cp:coreProperties>
</file>